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2" r:id="rId1"/>
  </p:sldMasterIdLst>
  <p:notesMasterIdLst>
    <p:notesMasterId r:id="rId25"/>
  </p:notesMasterIdLst>
  <p:sldIdLst>
    <p:sldId id="256" r:id="rId2"/>
    <p:sldId id="301" r:id="rId3"/>
    <p:sldId id="302" r:id="rId4"/>
    <p:sldId id="303" r:id="rId5"/>
    <p:sldId id="262" r:id="rId6"/>
    <p:sldId id="257" r:id="rId7"/>
    <p:sldId id="263" r:id="rId8"/>
    <p:sldId id="282" r:id="rId9"/>
    <p:sldId id="265" r:id="rId10"/>
    <p:sldId id="292" r:id="rId11"/>
    <p:sldId id="293" r:id="rId12"/>
    <p:sldId id="294" r:id="rId13"/>
    <p:sldId id="295" r:id="rId14"/>
    <p:sldId id="297" r:id="rId15"/>
    <p:sldId id="298" r:id="rId16"/>
    <p:sldId id="299" r:id="rId17"/>
    <p:sldId id="267" r:id="rId18"/>
    <p:sldId id="276" r:id="rId19"/>
    <p:sldId id="284" r:id="rId20"/>
    <p:sldId id="285" r:id="rId21"/>
    <p:sldId id="300" r:id="rId22"/>
    <p:sldId id="268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1" autoAdjust="0"/>
    <p:restoredTop sz="94660"/>
  </p:normalViewPr>
  <p:slideViewPr>
    <p:cSldViewPr snapToGrid="0">
      <p:cViewPr varScale="1">
        <p:scale>
          <a:sx n="97" d="100"/>
          <a:sy n="97" d="100"/>
        </p:scale>
        <p:origin x="4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C4DA6-9BD9-4A9A-9288-9283C760C39F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A696A-DA4F-48F3-8304-60607DDFA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7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7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1950"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92D0-4516-41E6-9548-E642DD0C7C89}" type="datetime1">
              <a:rPr lang="en-US" smtClean="0"/>
              <a:t>5/22/2015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fld id="{F324038A-4B46-4807-9E47-FF59B1BCC8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2" y="1449305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0" name="Rectangle 9"/>
          <p:cNvSpPr/>
          <p:nvPr/>
        </p:nvSpPr>
        <p:spPr>
          <a:xfrm>
            <a:off x="62932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1" name="Rectangle 10"/>
          <p:cNvSpPr/>
          <p:nvPr/>
        </p:nvSpPr>
        <p:spPr>
          <a:xfrm>
            <a:off x="62932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2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01715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6632-DF4D-4786-8011-E09890EB0502}" type="datetime1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038A-4B46-4807-9E47-FF59B1BCC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70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2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A1A2-F803-45C3-B360-77561C82F5D9}" type="datetime1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038A-4B46-4807-9E47-FF59B1BCC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43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C965-B0BA-4900-952B-E488CBC649E4}" type="datetime1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038A-4B46-4807-9E47-FF59B1BCC81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75905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7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2"/>
            <a:ext cx="7772400" cy="1362075"/>
          </a:xfrm>
        </p:spPr>
        <p:txBody>
          <a:bodyPr anchor="b" anchorCtr="0"/>
          <a:lstStyle>
            <a:lvl1pPr algn="l">
              <a:buNone/>
              <a:defRPr sz="3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555AA-CCF8-48B1-9278-BF7BBB704F97}" type="datetime1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3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8" name="Rectangle 7"/>
          <p:cNvSpPr/>
          <p:nvPr/>
        </p:nvSpPr>
        <p:spPr>
          <a:xfrm>
            <a:off x="69147" y="2341477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Rectangle 8"/>
          <p:cNvSpPr/>
          <p:nvPr/>
        </p:nvSpPr>
        <p:spPr>
          <a:xfrm>
            <a:off x="68307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324038A-4B46-4807-9E47-FF59B1BCC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87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BDF90-6A98-467A-85DC-AC37D34C3DCD}" type="datetime1">
              <a:rPr lang="en-US" smtClean="0"/>
              <a:t>5/22/2015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038A-4B46-4807-9E47-FF59B1BCC81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8368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5A5C3-A60B-4C8C-B879-B6B88EA7B41D}" type="datetime1">
              <a:rPr lang="en-US" smtClean="0"/>
              <a:t>5/22/2015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038A-4B46-4807-9E47-FF59B1BCC81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59420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1E2B5-5554-4E0E-9DED-EDCD380B3ECB}" type="datetime1">
              <a:rPr lang="en-US" smtClean="0"/>
              <a:t>5/22/2015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038A-4B46-4807-9E47-FF59B1BCC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56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5BB91-657C-40C9-9C3D-C06D7887B8C3}" type="datetime1">
              <a:rPr lang="en-US" smtClean="0"/>
              <a:t>5/22/2015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038A-4B46-4807-9E47-FF59B1BCC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4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3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3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3795D-C16D-4313-ABA8-1F9290B5E491}" type="datetime1">
              <a:rPr lang="en-US" smtClean="0"/>
              <a:t>5/22/2015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038A-4B46-4807-9E47-FF59B1BCC81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66299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1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20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2F93-20BE-4874-AC1B-7651A5415462}" type="datetime1">
              <a:rPr lang="en-US" smtClean="0"/>
              <a:t>5/22/2015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324038A-4B46-4807-9E47-FF59B1BCC81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2" name="Rectangle 11"/>
          <p:cNvSpPr/>
          <p:nvPr/>
        </p:nvSpPr>
        <p:spPr>
          <a:xfrm>
            <a:off x="68509" y="4650476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3" name="Rectangle 12"/>
          <p:cNvSpPr/>
          <p:nvPr/>
        </p:nvSpPr>
        <p:spPr>
          <a:xfrm>
            <a:off x="68511" y="4773226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9" y="66677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939896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050">
                <a:solidFill>
                  <a:schemeClr val="tx2"/>
                </a:solidFill>
              </a:defRPr>
            </a:lvl1pPr>
          </a:lstStyle>
          <a:p>
            <a:fld id="{CD13A297-10A4-4E88-9C22-DE0898D6D361}" type="datetime1">
              <a:rPr lang="en-US" smtClean="0"/>
              <a:t>5/22/2015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05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324038A-4B46-4807-9E47-FF59B1BCC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00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05740" indent="-205740" algn="l" rtl="0" eaLnBrk="1" latinLnBrk="0" hangingPunct="1">
        <a:spcBef>
          <a:spcPts val="435"/>
        </a:spcBef>
        <a:buClr>
          <a:schemeClr val="accent1"/>
        </a:buClr>
        <a:buSzPct val="85000"/>
        <a:buFont typeface="Wingdings 2"/>
        <a:buChar char=""/>
        <a:defRPr kumimoji="0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71450" algn="l" rtl="0" eaLnBrk="1" latinLnBrk="0" hangingPunct="1">
        <a:spcBef>
          <a:spcPts val="278"/>
        </a:spcBef>
        <a:buClr>
          <a:schemeClr val="accent2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" indent="-171450" algn="l" rtl="0" eaLnBrk="1" latinLnBrk="0" hangingPunct="1">
        <a:spcBef>
          <a:spcPts val="278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171450" algn="l" rtl="0" eaLnBrk="1" latinLnBrk="0" hangingPunct="1">
        <a:spcBef>
          <a:spcPts val="278"/>
        </a:spcBef>
        <a:buClr>
          <a:schemeClr val="accent3"/>
        </a:buClr>
        <a:buSzPct val="80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l" rtl="0" eaLnBrk="1" latinLnBrk="0" hangingPunct="1">
        <a:spcBef>
          <a:spcPts val="278"/>
        </a:spcBef>
        <a:buClr>
          <a:schemeClr val="accent3"/>
        </a:buClr>
        <a:buFontTx/>
        <a:buChar char="o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71450" algn="l" rtl="0" eaLnBrk="1" latinLnBrk="0" hangingPunct="1">
        <a:spcBef>
          <a:spcPts val="278"/>
        </a:spcBef>
        <a:buClr>
          <a:schemeClr val="accent3"/>
        </a:buClr>
        <a:buChar char="•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71450" algn="l" rtl="0" eaLnBrk="1" latinLnBrk="0" hangingPunct="1">
        <a:spcBef>
          <a:spcPts val="278"/>
        </a:spcBef>
        <a:buClr>
          <a:schemeClr val="accent2"/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" indent="-171450" algn="l" rtl="0" eaLnBrk="1" latinLnBrk="0" hangingPunct="1">
        <a:spcBef>
          <a:spcPts val="278"/>
        </a:spcBef>
        <a:buClr>
          <a:schemeClr val="accent1">
            <a:tint val="60000"/>
          </a:schemeClr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1851660" indent="-171450" algn="l" rtl="0" eaLnBrk="1" latinLnBrk="0" hangingPunct="1">
        <a:spcBef>
          <a:spcPts val="278"/>
        </a:spcBef>
        <a:buClr>
          <a:schemeClr val="accent2">
            <a:tint val="60000"/>
          </a:schemeClr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5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95491"/>
            <a:ext cx="6858000" cy="1241822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</a:rPr>
              <a:t>Jieying</a:t>
            </a:r>
            <a:r>
              <a:rPr lang="en-US" sz="2400" dirty="0" smtClean="0">
                <a:solidFill>
                  <a:srgbClr val="0070C0"/>
                </a:solidFill>
              </a:rPr>
              <a:t> She</a:t>
            </a:r>
            <a:r>
              <a:rPr lang="en-US" sz="2400" baseline="30000" dirty="0"/>
              <a:t>†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Yongxin</a:t>
            </a:r>
            <a:r>
              <a:rPr lang="en-US" sz="2400" dirty="0" smtClean="0">
                <a:solidFill>
                  <a:schemeClr val="tx1"/>
                </a:solidFill>
              </a:rPr>
              <a:t> Tong</a:t>
            </a:r>
            <a:r>
              <a:rPr lang="en-US" sz="2400" baseline="30000" dirty="0">
                <a:solidFill>
                  <a:schemeClr val="tx1"/>
                </a:solidFill>
              </a:rPr>
              <a:t>‡</a:t>
            </a:r>
            <a:r>
              <a:rPr lang="en-US" sz="2400" dirty="0" smtClean="0">
                <a:solidFill>
                  <a:schemeClr val="tx1"/>
                </a:solidFill>
              </a:rPr>
              <a:t>, Lei Chen</a:t>
            </a:r>
            <a:r>
              <a:rPr lang="en-US" sz="2400" baseline="30000" dirty="0" smtClean="0"/>
              <a:t>†</a:t>
            </a:r>
          </a:p>
          <a:p>
            <a:r>
              <a:rPr lang="en-US" sz="2400" baseline="30000" dirty="0" smtClean="0"/>
              <a:t>†</a:t>
            </a:r>
            <a:r>
              <a:rPr lang="en-US" sz="2400" dirty="0" smtClean="0">
                <a:solidFill>
                  <a:schemeClr val="tx1"/>
                </a:solidFill>
              </a:rPr>
              <a:t>The Hong Kong University of Science and Technology</a:t>
            </a:r>
          </a:p>
          <a:p>
            <a:r>
              <a:rPr lang="en-US" sz="2400" baseline="30000" dirty="0">
                <a:solidFill>
                  <a:schemeClr val="tx1"/>
                </a:solidFill>
              </a:rPr>
              <a:t>‡</a:t>
            </a:r>
            <a:r>
              <a:rPr lang="en-US" sz="2400" dirty="0" err="1" smtClean="0">
                <a:solidFill>
                  <a:schemeClr val="tx1"/>
                </a:solidFill>
              </a:rPr>
              <a:t>Beihang</a:t>
            </a:r>
            <a:r>
              <a:rPr lang="en-US" sz="2400" dirty="0" smtClean="0">
                <a:solidFill>
                  <a:schemeClr val="tx1"/>
                </a:solidFill>
              </a:rPr>
              <a:t> University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/>
              <a:t>Utility-Aware Social Event-Participant Planning</a:t>
            </a:r>
            <a:endParaRPr lang="en-US" sz="4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18" y="171450"/>
            <a:ext cx="788230" cy="11939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262" y="171450"/>
            <a:ext cx="1193938" cy="119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33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914400" y="953729"/>
                <a:ext cx="7772400" cy="5026741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Basic idea</a:t>
                </a:r>
              </a:p>
              <a:p>
                <a:pPr lvl="1"/>
                <a:r>
                  <a:rPr lang="en-US" sz="2400" dirty="0" smtClean="0"/>
                  <a:t>Maintain a heap and greedily add the </a:t>
                </a:r>
                <a:r>
                  <a:rPr lang="en-US" sz="2400" dirty="0"/>
                  <a:t>unassigned pair with the largest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𝑟𝑎𝑡𝑖𝑜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value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914400" y="953729"/>
                <a:ext cx="7772400" cy="5026741"/>
              </a:xfrm>
              <a:blipFill rotWithShape="0">
                <a:blip r:embed="rId2"/>
                <a:stretch>
                  <a:fillRect l="-549" t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2201"/>
            <a:ext cx="7772400" cy="641077"/>
          </a:xfrm>
        </p:spPr>
        <p:txBody>
          <a:bodyPr/>
          <a:lstStyle/>
          <a:p>
            <a:r>
              <a:rPr lang="en-US" dirty="0" smtClean="0"/>
              <a:t>Algorithms: (1)</a:t>
            </a:r>
            <a:r>
              <a:rPr lang="en-US" dirty="0" err="1" smtClean="0"/>
              <a:t>RatioGreedy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038A-4B46-4807-9E47-FF59B1BCC812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7309234"/>
                  </p:ext>
                </p:extLst>
              </p:nvPr>
            </p:nvGraphicFramePr>
            <p:xfrm>
              <a:off x="3215197" y="2211029"/>
              <a:ext cx="5793606" cy="18288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827658"/>
                    <a:gridCol w="827658"/>
                    <a:gridCol w="827658"/>
                    <a:gridCol w="827658"/>
                    <a:gridCol w="827658"/>
                    <a:gridCol w="827658"/>
                    <a:gridCol w="827658"/>
                  </a:tblGrid>
                  <a:tr h="339541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(59)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(29)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(51)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(9)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(33)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Time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3954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0.6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0.3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0.6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1-4pm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3954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0.1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0.3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0.9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3-6pm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3954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0.6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0.9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1-2pm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3954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0.1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6-7pm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7309234"/>
                  </p:ext>
                </p:extLst>
              </p:nvPr>
            </p:nvGraphicFramePr>
            <p:xfrm>
              <a:off x="3215197" y="2211029"/>
              <a:ext cx="5793606" cy="18288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827658"/>
                    <a:gridCol w="827658"/>
                    <a:gridCol w="827658"/>
                    <a:gridCol w="827658"/>
                    <a:gridCol w="827658"/>
                    <a:gridCol w="827658"/>
                    <a:gridCol w="827658"/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735" t="-8333" r="-502206" b="-4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0735" t="-8333" r="-402206" b="-4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02963" t="-8333" r="-305185" b="-4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00000" t="-8333" r="-202941" b="-4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00000" t="-8333" r="-102941" b="-4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Time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35" t="-108333" r="-602206" b="-3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0.6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0.3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0.6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1-4pm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35" t="-204918" r="-602206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0.1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0.3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0.9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3-6pm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35" t="-310000" r="-602206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0.6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0.9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1-2pm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35" t="-410000" r="-602206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0.1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6-7pm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304" y="2126227"/>
            <a:ext cx="2929827" cy="31106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1578503"/>
                  </p:ext>
                </p:extLst>
              </p:nvPr>
            </p:nvGraphicFramePr>
            <p:xfrm>
              <a:off x="3229992" y="4316854"/>
              <a:ext cx="5742042" cy="67056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957007"/>
                    <a:gridCol w="1029110"/>
                    <a:gridCol w="884904"/>
                    <a:gridCol w="894735"/>
                    <a:gridCol w="806245"/>
                    <a:gridCol w="1170041"/>
                  </a:tblGrid>
                  <a:tr h="325284"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2528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0.011(18)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0.15(4)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0.175(4)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0.05(6)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0.0375(16)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1578503"/>
                  </p:ext>
                </p:extLst>
              </p:nvPr>
            </p:nvGraphicFramePr>
            <p:xfrm>
              <a:off x="3229992" y="4316854"/>
              <a:ext cx="5742042" cy="67056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957007"/>
                    <a:gridCol w="1029110"/>
                    <a:gridCol w="884904"/>
                    <a:gridCol w="894735"/>
                    <a:gridCol w="806245"/>
                    <a:gridCol w="1170041"/>
                  </a:tblGrid>
                  <a:tr h="335280"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93491" t="-1786" r="-367456" b="-1196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223973" t="-1786" r="-325342" b="-1196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323973" t="-1786" r="-225342" b="-1196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65414" t="-1786" r="-147368" b="-1196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391667" t="-1786" r="-2083" b="-119643"/>
                          </a:stretch>
                        </a:blipFill>
                      </a:tcPr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637" t="-103636" r="-503185" b="-2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0.011(18)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0.15(4)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0.175(4)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0.05(6)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0.0375(16)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11" name="Oval 10"/>
          <p:cNvSpPr/>
          <p:nvPr/>
        </p:nvSpPr>
        <p:spPr>
          <a:xfrm>
            <a:off x="3229992" y="2566218"/>
            <a:ext cx="734866" cy="4129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145161" y="4589146"/>
            <a:ext cx="764457" cy="4129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218854" y="5252885"/>
                <a:ext cx="316349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000" b="0" dirty="0" smtClean="0"/>
                  <a:t>={(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b="0" dirty="0" smtClean="0"/>
                  <a:t>):0.175(4)}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8854" y="5252885"/>
                <a:ext cx="3163491" cy="400110"/>
              </a:xfrm>
              <a:prstGeom prst="rect">
                <a:avLst/>
              </a:prstGeom>
              <a:blipFill rotWithShape="0">
                <a:blip r:embed="rId6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18854" y="5252885"/>
                <a:ext cx="4884137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000" b="0" dirty="0" smtClean="0"/>
                  <a:t>={(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b="0" dirty="0" smtClean="0"/>
                  <a:t>):0.2(2),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b="0" dirty="0" smtClean="0"/>
                  <a:t>):0.175(4)},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b="0" dirty="0" smtClean="0"/>
                  <a:t>):0.15(4),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b="0" dirty="0" smtClean="0"/>
                  <a:t>):0.075(12),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000" b="0" dirty="0" smtClean="0"/>
                  <a:t>):0.05(6),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000" b="0" dirty="0" smtClean="0"/>
                  <a:t>):0.0375(16),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000" b="0" dirty="0" smtClean="0"/>
                  <a:t>):0.023(22) 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8854" y="5252885"/>
                <a:ext cx="4884137" cy="1323439"/>
              </a:xfrm>
              <a:prstGeom prst="rect">
                <a:avLst/>
              </a:prstGeom>
              <a:blipFill rotWithShape="0">
                <a:blip r:embed="rId7"/>
                <a:stretch>
                  <a:fillRect l="-1248" t="-2765" b="-7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435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3" grpId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914400" y="953729"/>
                <a:ext cx="7772400" cy="5026741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Basic idea</a:t>
                </a:r>
              </a:p>
              <a:p>
                <a:pPr lvl="1"/>
                <a:r>
                  <a:rPr lang="en-US" sz="2400" dirty="0" smtClean="0"/>
                  <a:t>Maintain a heap and greedily add the </a:t>
                </a:r>
                <a:r>
                  <a:rPr lang="en-US" sz="2400" dirty="0"/>
                  <a:t>unassigned pair with the largest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𝑟𝑎𝑡𝑖𝑜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value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914400" y="953729"/>
                <a:ext cx="7772400" cy="5026741"/>
              </a:xfrm>
              <a:blipFill rotWithShape="0">
                <a:blip r:embed="rId2"/>
                <a:stretch>
                  <a:fillRect l="-549" t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2201"/>
            <a:ext cx="7772400" cy="641077"/>
          </a:xfrm>
        </p:spPr>
        <p:txBody>
          <a:bodyPr/>
          <a:lstStyle/>
          <a:p>
            <a:r>
              <a:rPr lang="en-US" dirty="0" smtClean="0"/>
              <a:t>Algorithms: (1)</a:t>
            </a:r>
            <a:r>
              <a:rPr lang="en-US" dirty="0" err="1" smtClean="0"/>
              <a:t>RatioGreedy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038A-4B46-4807-9E47-FF59B1BCC812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/>
            </p:nvGraphicFramePr>
            <p:xfrm>
              <a:off x="3215197" y="2211029"/>
              <a:ext cx="5793606" cy="18288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827658"/>
                    <a:gridCol w="827658"/>
                    <a:gridCol w="827658"/>
                    <a:gridCol w="827658"/>
                    <a:gridCol w="827658"/>
                    <a:gridCol w="827658"/>
                    <a:gridCol w="827658"/>
                  </a:tblGrid>
                  <a:tr h="339541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(59)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(29)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(51)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(9)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(33)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Time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3954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0.6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0.3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0.6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1-4pm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3954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0.1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0.3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0.9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3-6pm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3954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0.6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0.9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1-2pm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3954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0.1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6-7pm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/>
            </p:nvGraphicFramePr>
            <p:xfrm>
              <a:off x="3215197" y="2211029"/>
              <a:ext cx="5793606" cy="18288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827658"/>
                    <a:gridCol w="827658"/>
                    <a:gridCol w="827658"/>
                    <a:gridCol w="827658"/>
                    <a:gridCol w="827658"/>
                    <a:gridCol w="827658"/>
                    <a:gridCol w="827658"/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735" t="-8333" r="-502206" b="-4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0735" t="-8333" r="-402206" b="-4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02963" t="-8333" r="-305185" b="-4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00000" t="-8333" r="-202941" b="-4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00000" t="-8333" r="-102941" b="-4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Time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35" t="-108333" r="-602206" b="-3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0.6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0.3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0.6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1-4pm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35" t="-204918" r="-602206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0.1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0.3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0.9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3-6pm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35" t="-310000" r="-602206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0.6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0.9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1-2pm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35" t="-410000" r="-602206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0.1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6-7pm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304" y="2126227"/>
            <a:ext cx="2929827" cy="31106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2639594"/>
                  </p:ext>
                </p:extLst>
              </p:nvPr>
            </p:nvGraphicFramePr>
            <p:xfrm>
              <a:off x="3229992" y="4316854"/>
              <a:ext cx="5742042" cy="67056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957007"/>
                    <a:gridCol w="876614"/>
                    <a:gridCol w="1037400"/>
                    <a:gridCol w="894735"/>
                    <a:gridCol w="806245"/>
                    <a:gridCol w="1170041"/>
                  </a:tblGrid>
                  <a:tr h="325284"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2528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0.035(20)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0.01(20)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0.025(4)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2639594"/>
                  </p:ext>
                </p:extLst>
              </p:nvPr>
            </p:nvGraphicFramePr>
            <p:xfrm>
              <a:off x="3229992" y="4316854"/>
              <a:ext cx="5742042" cy="67056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957007"/>
                    <a:gridCol w="876614"/>
                    <a:gridCol w="1037400"/>
                    <a:gridCol w="894735"/>
                    <a:gridCol w="806245"/>
                    <a:gridCol w="1170041"/>
                  </a:tblGrid>
                  <a:tr h="335280"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09722" t="-1786" r="-448611" b="-1196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76608" t="-1786" r="-277778" b="-1196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323973" t="-1786" r="-225342" b="-1196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65414" t="-1786" r="-147368" b="-1196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391667" t="-1786" r="-2083" b="-119643"/>
                          </a:stretch>
                        </a:blipFill>
                      </a:tcPr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637" t="-103636" r="-503185" b="-2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0.035(20)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0.01(20)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0.025(4)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11" name="Oval 10"/>
          <p:cNvSpPr/>
          <p:nvPr/>
        </p:nvSpPr>
        <p:spPr>
          <a:xfrm>
            <a:off x="3229991" y="3681567"/>
            <a:ext cx="734866" cy="4129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117008" y="4592248"/>
            <a:ext cx="919998" cy="4517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29992" y="5236907"/>
                <a:ext cx="4884137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000" b="0" dirty="0" smtClean="0"/>
                  <a:t>={(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b="0" dirty="0" smtClean="0"/>
                  <a:t>):0.2(2),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b="0" dirty="0" smtClean="0"/>
                  <a:t>):0.175(4)},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b="0" dirty="0" smtClean="0"/>
                  <a:t>):0.15(4),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b="0" dirty="0" smtClean="0"/>
                  <a:t>):0.075(12),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000" b="0" dirty="0" smtClean="0"/>
                  <a:t>):0.05(6),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000" b="0" dirty="0" smtClean="0"/>
                  <a:t>):0.0375(16),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000" b="0" dirty="0" smtClean="0"/>
                  <a:t>):0.023(22) 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992" y="5236907"/>
                <a:ext cx="4884137" cy="1323439"/>
              </a:xfrm>
              <a:prstGeom prst="rect">
                <a:avLst/>
              </a:prstGeom>
              <a:blipFill rotWithShape="0">
                <a:blip r:embed="rId6"/>
                <a:stretch>
                  <a:fillRect l="-1373" t="-2304" b="-7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229991" y="5236906"/>
                <a:ext cx="4884137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000" b="0" dirty="0" smtClean="0"/>
                  <a:t>={</a:t>
                </a:r>
                <a:r>
                  <a:rPr lang="en-US" sz="2000" b="0" strike="sngStrike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trike="sngStrike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trike="sngStrike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trike="sngStrike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b="0" i="0" strike="sngStrike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trike="sngStrike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trike="sngStrike" dirty="0" smtClean="0"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a:rPr lang="en-US" sz="2000" b="0" i="0" strike="sngStrike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b="0" strike="sngStrike" dirty="0" smtClean="0"/>
                  <a:t>):0.2(2)</a:t>
                </a:r>
                <a:r>
                  <a:rPr lang="en-US" sz="2000" b="0" dirty="0" smtClean="0"/>
                  <a:t>,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b="0" dirty="0" smtClean="0"/>
                  <a:t>):0.175(4)},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b="0" dirty="0" smtClean="0"/>
                  <a:t>):0.15(4),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b="0" dirty="0" smtClean="0"/>
                  <a:t>):0.075(12),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000" b="0" dirty="0" smtClean="0"/>
                  <a:t>):0.05(6),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000" b="0" dirty="0" smtClean="0"/>
                  <a:t>):0.0375(16),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000" b="0" dirty="0" smtClean="0"/>
                  <a:t>):0.023(22)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991" y="5236906"/>
                <a:ext cx="4884137" cy="1323439"/>
              </a:xfrm>
              <a:prstGeom prst="rect">
                <a:avLst/>
              </a:prstGeom>
              <a:blipFill rotWithShape="0">
                <a:blip r:embed="rId7"/>
                <a:stretch>
                  <a:fillRect l="-1373" t="-2304" b="-7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529173" y="2443315"/>
            <a:ext cx="9832" cy="3441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15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7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914400" y="953729"/>
                <a:ext cx="7772400" cy="5026741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Basic idea</a:t>
                </a:r>
              </a:p>
              <a:p>
                <a:pPr lvl="1"/>
                <a:r>
                  <a:rPr lang="en-US" sz="2400" dirty="0" smtClean="0"/>
                  <a:t>Maintain a heap and greedily add the </a:t>
                </a:r>
                <a:r>
                  <a:rPr lang="en-US" sz="2400" dirty="0"/>
                  <a:t>unassigned pair with the largest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𝑟𝑎𝑡𝑖𝑜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value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914400" y="953729"/>
                <a:ext cx="7772400" cy="5026741"/>
              </a:xfrm>
              <a:blipFill rotWithShape="0">
                <a:blip r:embed="rId2"/>
                <a:stretch>
                  <a:fillRect l="-549" t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2201"/>
            <a:ext cx="7772400" cy="641077"/>
          </a:xfrm>
        </p:spPr>
        <p:txBody>
          <a:bodyPr/>
          <a:lstStyle/>
          <a:p>
            <a:r>
              <a:rPr lang="en-US" dirty="0" smtClean="0"/>
              <a:t>Algorithms: (1)</a:t>
            </a:r>
            <a:r>
              <a:rPr lang="en-US" dirty="0" err="1" smtClean="0"/>
              <a:t>RatioGreedy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038A-4B46-4807-9E47-FF59B1BCC812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/>
            </p:nvGraphicFramePr>
            <p:xfrm>
              <a:off x="3215197" y="2211029"/>
              <a:ext cx="5793606" cy="18288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827658"/>
                    <a:gridCol w="827658"/>
                    <a:gridCol w="827658"/>
                    <a:gridCol w="827658"/>
                    <a:gridCol w="827658"/>
                    <a:gridCol w="827658"/>
                    <a:gridCol w="827658"/>
                  </a:tblGrid>
                  <a:tr h="339541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(59)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(29)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(51)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(9)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(33)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Time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3954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0.6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0.3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0.6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1-4pm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3954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0.1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0.3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0.9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3-6pm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3954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0.6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0.9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1-2pm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3954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0.1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6-7pm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/>
            </p:nvGraphicFramePr>
            <p:xfrm>
              <a:off x="3215197" y="2211029"/>
              <a:ext cx="5793606" cy="18288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827658"/>
                    <a:gridCol w="827658"/>
                    <a:gridCol w="827658"/>
                    <a:gridCol w="827658"/>
                    <a:gridCol w="827658"/>
                    <a:gridCol w="827658"/>
                    <a:gridCol w="827658"/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735" t="-8333" r="-502206" b="-4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0735" t="-8333" r="-402206" b="-4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02963" t="-8333" r="-305185" b="-4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00000" t="-8333" r="-202941" b="-4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00000" t="-8333" r="-102941" b="-4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Time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35" t="-108333" r="-602206" b="-3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0.6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0.3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0.6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1-4pm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35" t="-204918" r="-602206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0.1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0.3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0.9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3-6pm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35" t="-310000" r="-602206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0.6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0.9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1-2pm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35" t="-410000" r="-602206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0.1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6-7pm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304" y="2126227"/>
            <a:ext cx="2929827" cy="31106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25"/>
              <p:cNvGraphicFramePr>
                <a:graphicFrameLocks noGrp="1"/>
              </p:cNvGraphicFramePr>
              <p:nvPr/>
            </p:nvGraphicFramePr>
            <p:xfrm>
              <a:off x="3229992" y="4316854"/>
              <a:ext cx="5742042" cy="67056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957007"/>
                    <a:gridCol w="876614"/>
                    <a:gridCol w="1037400"/>
                    <a:gridCol w="894735"/>
                    <a:gridCol w="806245"/>
                    <a:gridCol w="1170041"/>
                  </a:tblGrid>
                  <a:tr h="325284"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2528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0.035(20)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0.01(20)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0.025(4)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25"/>
              <p:cNvGraphicFramePr>
                <a:graphicFrameLocks noGrp="1"/>
              </p:cNvGraphicFramePr>
              <p:nvPr/>
            </p:nvGraphicFramePr>
            <p:xfrm>
              <a:off x="3229992" y="4316854"/>
              <a:ext cx="5742042" cy="67056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957007"/>
                    <a:gridCol w="876614"/>
                    <a:gridCol w="1037400"/>
                    <a:gridCol w="894735"/>
                    <a:gridCol w="806245"/>
                    <a:gridCol w="1170041"/>
                  </a:tblGrid>
                  <a:tr h="335280"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09722" t="-1786" r="-448611" b="-1196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76608" t="-1786" r="-277778" b="-1196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323973" t="-1786" r="-225342" b="-1196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65414" t="-1786" r="-147368" b="-1196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391667" t="-1786" r="-2083" b="-119643"/>
                          </a:stretch>
                        </a:blipFill>
                      </a:tcPr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637" t="-103636" r="-503185" b="-2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0.035(20)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0.01(20)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0.025(4)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11" name="Oval 10"/>
          <p:cNvSpPr/>
          <p:nvPr/>
        </p:nvSpPr>
        <p:spPr>
          <a:xfrm>
            <a:off x="3229991" y="3681567"/>
            <a:ext cx="734866" cy="4129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117008" y="4592248"/>
            <a:ext cx="919998" cy="4517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229991" y="5236907"/>
                <a:ext cx="4884137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000" b="0" dirty="0" smtClean="0"/>
                  <a:t>={(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b="0" dirty="0" smtClean="0"/>
                  <a:t>):0.175(4)},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b="0" dirty="0" smtClean="0"/>
                  <a:t>):0.15(4),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b="0" dirty="0" smtClean="0"/>
                  <a:t>):0.075(12),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000" b="0" dirty="0" smtClean="0"/>
                  <a:t>):0.05(6),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000" b="0" dirty="0" smtClean="0"/>
                  <a:t>):0.0375(16),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b="0" dirty="0" smtClean="0"/>
                  <a:t>):0.035(20),(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000" b="0" dirty="0" smtClean="0"/>
                  <a:t>):0.023(22)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991" y="5236907"/>
                <a:ext cx="4884137" cy="1323439"/>
              </a:xfrm>
              <a:prstGeom prst="rect">
                <a:avLst/>
              </a:prstGeom>
              <a:blipFill rotWithShape="0">
                <a:blip r:embed="rId6"/>
                <a:stretch>
                  <a:fillRect l="-1373" t="-2304" b="-7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529173" y="2443315"/>
            <a:ext cx="9832" cy="3441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229990" y="5236907"/>
                <a:ext cx="545681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000" b="0" dirty="0" smtClean="0"/>
                  <a:t>={(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b="0" dirty="0" smtClean="0"/>
                  <a:t>):0.175(4)},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b="0" dirty="0" smtClean="0"/>
                  <a:t>):0.15(4),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b="0" dirty="0" smtClean="0"/>
                  <a:t>):0.075(12),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000" b="0" dirty="0" smtClean="0"/>
                  <a:t>):0.05(6),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000" b="0" dirty="0" smtClean="0"/>
                  <a:t>):0.0375(16),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b="0" dirty="0" smtClean="0"/>
                  <a:t>):0.0375(16),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b="0" dirty="0" smtClean="0"/>
                  <a:t>):0.035(20),(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000" b="0" dirty="0" smtClean="0"/>
                  <a:t>):0.023(22)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990" y="5236907"/>
                <a:ext cx="5456810" cy="1323439"/>
              </a:xfrm>
              <a:prstGeom prst="rect">
                <a:avLst/>
              </a:prstGeom>
              <a:blipFill rotWithShape="0">
                <a:blip r:embed="rId7"/>
                <a:stretch>
                  <a:fillRect l="-1229" t="-2304" b="-7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3221112" y="6153036"/>
            <a:ext cx="919998" cy="4517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298905" y="5818708"/>
            <a:ext cx="919998" cy="4517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028862" y="2202423"/>
            <a:ext cx="734866" cy="4129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1"/>
      <p:bldP spid="13" grpId="0"/>
      <p:bldP spid="18" grpId="0" animBg="1"/>
      <p:bldP spid="20" grpId="0" animBg="1"/>
      <p:bldP spid="2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2201"/>
            <a:ext cx="7772400" cy="641077"/>
          </a:xfrm>
        </p:spPr>
        <p:txBody>
          <a:bodyPr/>
          <a:lstStyle/>
          <a:p>
            <a:r>
              <a:rPr lang="en-US" dirty="0" smtClean="0"/>
              <a:t>Algorithms: (1)</a:t>
            </a:r>
            <a:r>
              <a:rPr lang="en-US" dirty="0" err="1" smtClean="0"/>
              <a:t>RatioGreedy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038A-4B46-4807-9E47-FF59B1BCC812}" type="slidenum">
              <a:rPr lang="en-US" smtClean="0"/>
              <a:t>13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117" y="1359312"/>
            <a:ext cx="4002908" cy="4250000"/>
          </a:xfrm>
          <a:prstGeom prst="rect">
            <a:avLst/>
          </a:prstGeom>
        </p:spPr>
      </p:pic>
      <p:cxnSp>
        <p:nvCxnSpPr>
          <p:cNvPr id="17" name="Elbow Connector 16"/>
          <p:cNvCxnSpPr/>
          <p:nvPr/>
        </p:nvCxnSpPr>
        <p:spPr>
          <a:xfrm rot="16200000" flipH="1">
            <a:off x="2261419" y="2015612"/>
            <a:ext cx="1858297" cy="1504335"/>
          </a:xfrm>
          <a:prstGeom prst="bentConnector3">
            <a:avLst>
              <a:gd name="adj1" fmla="val 100265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 rot="16200000" flipV="1">
            <a:off x="2802195" y="2379408"/>
            <a:ext cx="1307691" cy="1150372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2812026" y="1923426"/>
            <a:ext cx="0" cy="3011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/>
          <p:nvPr/>
        </p:nvCxnSpPr>
        <p:spPr>
          <a:xfrm rot="10800000" flipV="1">
            <a:off x="4345859" y="3313470"/>
            <a:ext cx="639097" cy="383458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/>
          <p:nvPr/>
        </p:nvCxnSpPr>
        <p:spPr>
          <a:xfrm rot="10800000">
            <a:off x="2654713" y="2300749"/>
            <a:ext cx="1376514" cy="1238864"/>
          </a:xfrm>
          <a:prstGeom prst="bentConnector3">
            <a:avLst>
              <a:gd name="adj1" fmla="val 100000"/>
            </a:avLst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/>
          <p:nvPr/>
        </p:nvCxnSpPr>
        <p:spPr>
          <a:xfrm>
            <a:off x="2880855" y="2139738"/>
            <a:ext cx="2104103" cy="1085243"/>
          </a:xfrm>
          <a:prstGeom prst="bentConnector3">
            <a:avLst>
              <a:gd name="adj1" fmla="val 61215"/>
            </a:avLst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/>
          <p:nvPr/>
        </p:nvCxnSpPr>
        <p:spPr>
          <a:xfrm rot="16200000" flipV="1">
            <a:off x="5196349" y="2728450"/>
            <a:ext cx="285136" cy="196648"/>
          </a:xfrm>
          <a:prstGeom prst="bentConnector3">
            <a:avLst>
              <a:gd name="adj1" fmla="val 1724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/>
          <p:nvPr/>
        </p:nvCxnSpPr>
        <p:spPr>
          <a:xfrm>
            <a:off x="5437241" y="2477729"/>
            <a:ext cx="344127" cy="206476"/>
          </a:xfrm>
          <a:prstGeom prst="bentConnector3">
            <a:avLst>
              <a:gd name="adj1" fmla="val 98572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/>
          <p:nvPr/>
        </p:nvCxnSpPr>
        <p:spPr>
          <a:xfrm rot="16200000" flipH="1">
            <a:off x="2610467" y="2453149"/>
            <a:ext cx="1818968" cy="963560"/>
          </a:xfrm>
          <a:prstGeom prst="bentConnector3">
            <a:avLst>
              <a:gd name="adj1" fmla="val 10027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8"/>
          <p:cNvCxnSpPr/>
          <p:nvPr/>
        </p:nvCxnSpPr>
        <p:spPr>
          <a:xfrm rot="16200000" flipH="1">
            <a:off x="4098202" y="4090830"/>
            <a:ext cx="421572" cy="250725"/>
          </a:xfrm>
          <a:prstGeom prst="bentConnector3">
            <a:avLst>
              <a:gd name="adj1" fmla="val 103643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/>
          <p:nvPr/>
        </p:nvCxnSpPr>
        <p:spPr>
          <a:xfrm rot="16200000" flipV="1">
            <a:off x="2660554" y="2344071"/>
            <a:ext cx="2466051" cy="1278193"/>
          </a:xfrm>
          <a:prstGeom prst="bentConnector3">
            <a:avLst>
              <a:gd name="adj1" fmla="val 100237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5987845" y="2073980"/>
                <a:ext cx="18681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=3.6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845" y="2073980"/>
                <a:ext cx="1868129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52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953729"/>
            <a:ext cx="7772400" cy="502674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Basic idea</a:t>
            </a:r>
          </a:p>
          <a:p>
            <a:pPr lvl="1"/>
            <a:r>
              <a:rPr lang="en-US" sz="2400" dirty="0"/>
              <a:t>Decomposed into |𝑈| problems</a:t>
            </a:r>
          </a:p>
          <a:p>
            <a:pPr lvl="2"/>
            <a:r>
              <a:rPr lang="en-US" sz="2100" dirty="0"/>
              <a:t>Find a schedule for each 𝑢 with a dynamic programming algorithm</a:t>
            </a:r>
          </a:p>
          <a:p>
            <a:pPr lvl="2"/>
            <a:r>
              <a:rPr lang="en-US" sz="2100" dirty="0"/>
              <a:t>Combine the </a:t>
            </a:r>
            <a:r>
              <a:rPr lang="en-US" sz="2100" dirty="0" smtClean="0"/>
              <a:t>results</a:t>
            </a:r>
            <a:endParaRPr lang="en-US" sz="21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2201"/>
            <a:ext cx="7772400" cy="641077"/>
          </a:xfrm>
        </p:spPr>
        <p:txBody>
          <a:bodyPr/>
          <a:lstStyle/>
          <a:p>
            <a:r>
              <a:rPr lang="en-US" dirty="0" smtClean="0"/>
              <a:t>Algorithms: (2)</a:t>
            </a:r>
            <a:r>
              <a:rPr lang="en-US" dirty="0" err="1" smtClean="0"/>
              <a:t>DeDP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038A-4B46-4807-9E47-FF59B1BCC812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/>
            </p:nvGraphicFramePr>
            <p:xfrm>
              <a:off x="3215197" y="3040018"/>
              <a:ext cx="5793606" cy="18288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827658"/>
                    <a:gridCol w="827658"/>
                    <a:gridCol w="827658"/>
                    <a:gridCol w="827658"/>
                    <a:gridCol w="827658"/>
                    <a:gridCol w="827658"/>
                    <a:gridCol w="827658"/>
                  </a:tblGrid>
                  <a:tr h="339541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(59)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(29)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(51)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(9)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(33)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Time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3954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0.6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0.3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0.6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1-4pm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3954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0.1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0.3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0.9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3-6pm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3954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0.6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0.9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1-2pm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3954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0.1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6-7pm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/>
            </p:nvGraphicFramePr>
            <p:xfrm>
              <a:off x="3215197" y="3040018"/>
              <a:ext cx="5793606" cy="18288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827658"/>
                    <a:gridCol w="827658"/>
                    <a:gridCol w="827658"/>
                    <a:gridCol w="827658"/>
                    <a:gridCol w="827658"/>
                    <a:gridCol w="827658"/>
                    <a:gridCol w="827658"/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735" t="-8333" r="-502206" b="-4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735" t="-8333" r="-402206" b="-4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2963" t="-8333" r="-305185" b="-4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00000" t="-8333" r="-202941" b="-4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00000" t="-8333" r="-102941" b="-4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Time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735" t="-108333" r="-602206" b="-3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0.6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0.3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0.6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1-4pm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735" t="-204918" r="-602206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0.1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0.3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0.9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3-6pm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735" t="-310000" r="-602206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0.6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0.9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1-2pm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735" t="-410000" r="-602206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0.1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6-7pm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" y="2955216"/>
            <a:ext cx="2929827" cy="311068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065734" y="3010521"/>
            <a:ext cx="734866" cy="4129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065734" y="3711372"/>
            <a:ext cx="734866" cy="4129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065734" y="4124327"/>
            <a:ext cx="734866" cy="4129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906392" y="3010520"/>
            <a:ext cx="734866" cy="412955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910030" y="3422548"/>
            <a:ext cx="734866" cy="412955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878170" y="4495031"/>
            <a:ext cx="734866" cy="412955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739673" y="3015754"/>
            <a:ext cx="734866" cy="41295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739673" y="3711372"/>
            <a:ext cx="734866" cy="41295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39673" y="4124327"/>
            <a:ext cx="734866" cy="41295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544732" y="3010520"/>
            <a:ext cx="734866" cy="412955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580331" y="3422547"/>
            <a:ext cx="734866" cy="412955"/>
          </a:xfrm>
          <a:prstGeom prst="ellipse">
            <a:avLst/>
          </a:prstGeom>
          <a:noFill/>
          <a:ln w="28575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5707625" y="3623196"/>
            <a:ext cx="774378" cy="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85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9" grpId="0" animBg="1"/>
      <p:bldP spid="10" grpId="0" animBg="1"/>
      <p:bldP spid="13" grpId="0" animBg="1"/>
      <p:bldP spid="15" grpId="0" animBg="1"/>
      <p:bldP spid="17" grpId="0" animBg="1"/>
      <p:bldP spid="18" grpId="0" animBg="1"/>
      <p:bldP spid="19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2201"/>
            <a:ext cx="7772400" cy="641077"/>
          </a:xfrm>
        </p:spPr>
        <p:txBody>
          <a:bodyPr/>
          <a:lstStyle/>
          <a:p>
            <a:r>
              <a:rPr lang="en-US" dirty="0" smtClean="0"/>
              <a:t>Algorithms: (2)</a:t>
            </a:r>
            <a:r>
              <a:rPr lang="en-US" dirty="0" err="1" smtClean="0"/>
              <a:t>DeDP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038A-4B46-4807-9E47-FF59B1BCC812}" type="slidenum">
              <a:rPr lang="en-US" smtClean="0"/>
              <a:t>15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117" y="1359312"/>
            <a:ext cx="4002908" cy="4250000"/>
          </a:xfrm>
          <a:prstGeom prst="rect">
            <a:avLst/>
          </a:prstGeom>
        </p:spPr>
      </p:pic>
      <p:cxnSp>
        <p:nvCxnSpPr>
          <p:cNvPr id="17" name="Elbow Connector 16"/>
          <p:cNvCxnSpPr/>
          <p:nvPr/>
        </p:nvCxnSpPr>
        <p:spPr>
          <a:xfrm rot="16200000" flipH="1">
            <a:off x="2261419" y="2015612"/>
            <a:ext cx="1858297" cy="1504335"/>
          </a:xfrm>
          <a:prstGeom prst="bentConnector3">
            <a:avLst>
              <a:gd name="adj1" fmla="val 100265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 rot="16200000" flipH="1">
            <a:off x="3932903" y="3972231"/>
            <a:ext cx="560438" cy="324465"/>
          </a:xfrm>
          <a:prstGeom prst="bentConnector3">
            <a:avLst>
              <a:gd name="adj1" fmla="val 100877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/>
          <p:nvPr/>
        </p:nvCxnSpPr>
        <p:spPr>
          <a:xfrm rot="10800000">
            <a:off x="2854443" y="2163097"/>
            <a:ext cx="2281708" cy="368702"/>
          </a:xfrm>
          <a:prstGeom prst="bentConnector3">
            <a:avLst>
              <a:gd name="adj1" fmla="val 89644"/>
            </a:avLst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/>
          <p:nvPr/>
        </p:nvCxnSpPr>
        <p:spPr>
          <a:xfrm>
            <a:off x="2941552" y="2225722"/>
            <a:ext cx="2112231" cy="1069609"/>
          </a:xfrm>
          <a:prstGeom prst="bentConnector3">
            <a:avLst>
              <a:gd name="adj1" fmla="val 23933"/>
            </a:avLst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/>
          <p:nvPr/>
        </p:nvCxnSpPr>
        <p:spPr>
          <a:xfrm rot="16200000" flipH="1">
            <a:off x="4086995" y="3980371"/>
            <a:ext cx="459961" cy="207708"/>
          </a:xfrm>
          <a:prstGeom prst="bentConnector3">
            <a:avLst>
              <a:gd name="adj1" fmla="val 97028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/>
          <p:nvPr/>
        </p:nvCxnSpPr>
        <p:spPr>
          <a:xfrm rot="10800000" flipV="1">
            <a:off x="4361784" y="3090712"/>
            <a:ext cx="1198307" cy="555893"/>
          </a:xfrm>
          <a:prstGeom prst="bentConnector3">
            <a:avLst>
              <a:gd name="adj1" fmla="val 769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/>
          <p:nvPr/>
        </p:nvCxnSpPr>
        <p:spPr>
          <a:xfrm rot="16200000" flipH="1">
            <a:off x="2676220" y="2298303"/>
            <a:ext cx="1595226" cy="937803"/>
          </a:xfrm>
          <a:prstGeom prst="bentConnector3">
            <a:avLst>
              <a:gd name="adj1" fmla="val 100541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/>
          <p:nvPr/>
        </p:nvCxnSpPr>
        <p:spPr>
          <a:xfrm rot="16200000" flipV="1">
            <a:off x="2731229" y="2414743"/>
            <a:ext cx="2466051" cy="1278193"/>
          </a:xfrm>
          <a:prstGeom prst="bentConnector3">
            <a:avLst>
              <a:gd name="adj1" fmla="val 100237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5987845" y="2073980"/>
                <a:ext cx="18681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=4.6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845" y="2073980"/>
                <a:ext cx="1868129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Elbow Connector 20"/>
          <p:cNvCxnSpPr/>
          <p:nvPr/>
        </p:nvCxnSpPr>
        <p:spPr>
          <a:xfrm rot="16200000" flipV="1">
            <a:off x="2368739" y="2224891"/>
            <a:ext cx="2317272" cy="1806675"/>
          </a:xfrm>
          <a:prstGeom prst="bentConnector3">
            <a:avLst>
              <a:gd name="adj1" fmla="val 5594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250531" y="2694038"/>
            <a:ext cx="1769" cy="36933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/>
          <p:cNvCxnSpPr/>
          <p:nvPr/>
        </p:nvCxnSpPr>
        <p:spPr>
          <a:xfrm rot="5400000" flipH="1" flipV="1">
            <a:off x="4563863" y="3236504"/>
            <a:ext cx="1323969" cy="1032390"/>
          </a:xfrm>
          <a:prstGeom prst="bentConnector3">
            <a:avLst>
              <a:gd name="adj1" fmla="val -2727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/>
          <p:cNvCxnSpPr/>
          <p:nvPr/>
        </p:nvCxnSpPr>
        <p:spPr>
          <a:xfrm rot="16200000" flipH="1">
            <a:off x="3688084" y="3962627"/>
            <a:ext cx="715207" cy="334868"/>
          </a:xfrm>
          <a:prstGeom prst="bentConnector3">
            <a:avLst>
              <a:gd name="adj1" fmla="val 99491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4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914400" y="953729"/>
                <a:ext cx="7772400" cy="5026741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Approximation ratio: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100" dirty="0" smtClean="0"/>
              </a:p>
              <a:p>
                <a:endParaRPr lang="en-US" sz="2100" dirty="0"/>
              </a:p>
              <a:p>
                <a:r>
                  <a:rPr lang="en-US" sz="2400" dirty="0" smtClean="0"/>
                  <a:t>Optimization</a:t>
                </a:r>
              </a:p>
              <a:p>
                <a:pPr lvl="1"/>
                <a:r>
                  <a:rPr lang="en-US" sz="2400" dirty="0"/>
                  <a:t>Optimize space &amp; speed with a proved </a:t>
                </a:r>
                <a:r>
                  <a:rPr lang="en-US" sz="2400" dirty="0" smtClean="0"/>
                  <a:t>property: </a:t>
                </a:r>
                <a:r>
                  <a:rPr lang="en-US" sz="2400" dirty="0" err="1" smtClean="0"/>
                  <a:t>DeDPO</a:t>
                </a:r>
                <a:endParaRPr lang="en-US" sz="2400" dirty="0" smtClean="0"/>
              </a:p>
              <a:p>
                <a:pPr lvl="2"/>
                <a:r>
                  <a:rPr lang="en-US" sz="2100" dirty="0" smtClean="0"/>
                  <a:t>Reduce space of </a:t>
                </a:r>
                <a:r>
                  <a:rPr lang="en-US" sz="2100" dirty="0" err="1" smtClean="0"/>
                  <a:t>DeDP</a:t>
                </a:r>
                <a:r>
                  <a:rPr lang="en-US" sz="2100" dirty="0" smtClean="0"/>
                  <a:t> by one order of magnitude</a:t>
                </a:r>
                <a:endParaRPr lang="en-US" sz="2100" dirty="0"/>
              </a:p>
              <a:p>
                <a:pPr lvl="1"/>
                <a:r>
                  <a:rPr lang="en-US" sz="2400" dirty="0"/>
                  <a:t>Optimize utility with </a:t>
                </a:r>
                <a:r>
                  <a:rPr lang="en-US" sz="2400" dirty="0" err="1" smtClean="0"/>
                  <a:t>RatioGreedy</a:t>
                </a:r>
                <a:r>
                  <a:rPr lang="en-US" sz="2400" dirty="0" smtClean="0"/>
                  <a:t>: </a:t>
                </a:r>
                <a:r>
                  <a:rPr lang="en-US" sz="2400" dirty="0" err="1" smtClean="0"/>
                  <a:t>DeDPO+RG</a:t>
                </a:r>
                <a:endParaRPr lang="en-US" sz="2400" dirty="0"/>
              </a:p>
              <a:p>
                <a:pPr lvl="2"/>
                <a:r>
                  <a:rPr lang="en-US" sz="2000" dirty="0" smtClean="0"/>
                  <a:t>Run </a:t>
                </a:r>
                <a:r>
                  <a:rPr lang="en-US" sz="2000" dirty="0" err="1" smtClean="0"/>
                  <a:t>RatioGreedy</a:t>
                </a:r>
                <a:r>
                  <a:rPr lang="en-US" sz="2000" dirty="0" smtClean="0"/>
                  <a:t> for non-full events and users with non-zero remaining travel budget</a:t>
                </a:r>
              </a:p>
              <a:p>
                <a:pPr lvl="2"/>
                <a:endParaRPr lang="en-US" sz="1800" dirty="0"/>
              </a:p>
              <a:p>
                <a:r>
                  <a:rPr lang="en-US" sz="2400" dirty="0"/>
                  <a:t>Speed up </a:t>
                </a:r>
                <a:r>
                  <a:rPr lang="en-US" sz="2400" dirty="0" smtClean="0"/>
                  <a:t>with </a:t>
                </a:r>
                <a:r>
                  <a:rPr lang="en-US" sz="2400" dirty="0"/>
                  <a:t>a greedy </a:t>
                </a:r>
                <a:r>
                  <a:rPr lang="en-US" sz="2400" dirty="0" smtClean="0"/>
                  <a:t>strategy: </a:t>
                </a:r>
                <a:r>
                  <a:rPr lang="en-US" sz="2400" dirty="0" err="1" smtClean="0"/>
                  <a:t>DeGreedy</a:t>
                </a:r>
                <a:endParaRPr lang="en-US" sz="2400" dirty="0" smtClean="0"/>
              </a:p>
              <a:p>
                <a:pPr lvl="1"/>
                <a:r>
                  <a:rPr lang="en-US" sz="2250" dirty="0" smtClean="0"/>
                  <a:t>Optimize utility: </a:t>
                </a:r>
                <a:r>
                  <a:rPr lang="en-US" sz="2250" dirty="0" err="1" smtClean="0"/>
                  <a:t>DeGreedy+RG</a:t>
                </a:r>
                <a:endParaRPr lang="en-US" sz="225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914400" y="953729"/>
                <a:ext cx="7772400" cy="5026741"/>
              </a:xfrm>
              <a:blipFill rotWithShape="0">
                <a:blip r:embed="rId2"/>
                <a:stretch>
                  <a:fillRect l="-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2201"/>
            <a:ext cx="7772400" cy="641077"/>
          </a:xfrm>
        </p:spPr>
        <p:txBody>
          <a:bodyPr/>
          <a:lstStyle/>
          <a:p>
            <a:r>
              <a:rPr lang="en-US" dirty="0" smtClean="0"/>
              <a:t>Algorithms: (2)</a:t>
            </a:r>
            <a:r>
              <a:rPr lang="en-US" dirty="0" err="1" smtClean="0"/>
              <a:t>DeDP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038A-4B46-4807-9E47-FF59B1BCC81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0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914400" y="993058"/>
                <a:ext cx="7772400" cy="502674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 smtClean="0"/>
                  <a:t>Compare</a:t>
                </a:r>
              </a:p>
              <a:p>
                <a:pPr lvl="1"/>
                <a:r>
                  <a:rPr lang="en-US" sz="2250" dirty="0" err="1" smtClean="0"/>
                  <a:t>RatioGreedy</a:t>
                </a:r>
                <a:endParaRPr lang="en-US" sz="2250" dirty="0" smtClean="0"/>
              </a:p>
              <a:p>
                <a:pPr lvl="1"/>
                <a:r>
                  <a:rPr lang="en-US" sz="2250" dirty="0" err="1" smtClean="0"/>
                  <a:t>DeDP</a:t>
                </a:r>
                <a:r>
                  <a:rPr lang="en-US" sz="2250" dirty="0" smtClean="0"/>
                  <a:t>, </a:t>
                </a:r>
                <a:r>
                  <a:rPr lang="en-US" sz="2250" dirty="0" err="1" smtClean="0"/>
                  <a:t>DeDPO</a:t>
                </a:r>
                <a:r>
                  <a:rPr lang="en-US" sz="2250" dirty="0" smtClean="0"/>
                  <a:t>, </a:t>
                </a:r>
                <a:r>
                  <a:rPr lang="en-US" sz="2250" dirty="0" err="1" smtClean="0"/>
                  <a:t>DeDPO+RG</a:t>
                </a:r>
                <a:endParaRPr lang="en-US" sz="2250" dirty="0" smtClean="0"/>
              </a:p>
              <a:p>
                <a:pPr lvl="1"/>
                <a:r>
                  <a:rPr lang="en-US" sz="2250" dirty="0" err="1" smtClean="0"/>
                  <a:t>DeGreedy</a:t>
                </a:r>
                <a:r>
                  <a:rPr lang="en-US" sz="2250" dirty="0" smtClean="0"/>
                  <a:t>, </a:t>
                </a:r>
                <a:r>
                  <a:rPr lang="en-US" sz="2250" dirty="0" err="1" smtClean="0"/>
                  <a:t>DeGreedy+RG</a:t>
                </a:r>
                <a:endParaRPr lang="en-US" sz="2250" dirty="0" smtClean="0"/>
              </a:p>
              <a:p>
                <a:pPr lvl="1"/>
                <a:endParaRPr lang="en-US" sz="2250" dirty="0"/>
              </a:p>
              <a:p>
                <a:r>
                  <a:rPr lang="en-US" sz="2400" dirty="0" smtClean="0"/>
                  <a:t>Test</a:t>
                </a:r>
              </a:p>
              <a:p>
                <a:pPr lvl="1"/>
                <a:r>
                  <a:rPr lang="en-US" sz="2250" dirty="0" smtClean="0"/>
                  <a:t>Total utility score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50" b="0" i="1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25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25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25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50" dirty="0" smtClean="0"/>
              </a:p>
              <a:p>
                <a:pPr lvl="1"/>
                <a:r>
                  <a:rPr lang="en-US" sz="2250" dirty="0" smtClean="0"/>
                  <a:t>Running time</a:t>
                </a:r>
              </a:p>
              <a:p>
                <a:pPr lvl="1"/>
                <a:r>
                  <a:rPr lang="en-US" sz="2250" dirty="0" smtClean="0"/>
                  <a:t>Memory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Use both synthetic data and real Meetup data</a:t>
                </a:r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Vary all the parameters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914400" y="993058"/>
                <a:ext cx="7772400" cy="5026742"/>
              </a:xfrm>
              <a:blipFill rotWithShape="0">
                <a:blip r:embed="rId2"/>
                <a:stretch>
                  <a:fillRect l="-549" t="-1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038A-4B46-4807-9E47-FF59B1BCC81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6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914400" y="157316"/>
                <a:ext cx="7772400" cy="481781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sz="2800" dirty="0" smtClean="0"/>
                  <a:t>Experiments: Vary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14400" y="157316"/>
                <a:ext cx="7772400" cy="481781"/>
              </a:xfrm>
              <a:blipFill rotWithShape="0">
                <a:blip r:embed="rId2"/>
                <a:stretch>
                  <a:fillRect l="-1255" t="-17722" b="-21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038A-4B46-4807-9E47-FF59B1BCC812}" type="slidenum">
              <a:rPr lang="en-US" smtClean="0"/>
              <a:t>18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7" y="529305"/>
            <a:ext cx="3839633" cy="30757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9545" y="398206"/>
            <a:ext cx="3745573" cy="31530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1692" y="3483078"/>
            <a:ext cx="4196449" cy="337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61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7316"/>
            <a:ext cx="7772400" cy="481781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Experiments: Vary travel budget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038A-4B46-4807-9E47-FF59B1BCC812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914400" y="570271"/>
                <a:ext cx="7772400" cy="544952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000" dirty="0" smtClean="0"/>
                  <a:t> controls budgets of users. L</a:t>
                </a:r>
                <a:r>
                  <a:rPr lang="en-US" sz="1850" dirty="0" smtClean="0"/>
                  <a:t>arger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1850" dirty="0" smtClean="0"/>
                  <a:t> leads to larger budgets </a:t>
                </a:r>
                <a:endParaRPr lang="en-US" sz="185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914400" y="570271"/>
                <a:ext cx="7772400" cy="5449529"/>
              </a:xfrm>
              <a:blipFill rotWithShape="0">
                <a:blip r:embed="rId2"/>
                <a:stretch>
                  <a:fillRect l="-314" t="-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" y="902109"/>
            <a:ext cx="3770815" cy="31389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1802" y="938514"/>
            <a:ext cx="3712796" cy="31025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0320" y="3792715"/>
            <a:ext cx="3715619" cy="304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01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76982"/>
            <a:ext cx="7772400" cy="707921"/>
          </a:xfrm>
        </p:spPr>
        <p:txBody>
          <a:bodyPr>
            <a:normAutofit/>
          </a:bodyPr>
          <a:lstStyle/>
          <a:p>
            <a:r>
              <a:rPr lang="en-US" sz="2800" dirty="0"/>
              <a:t>Introduction: Event-Based Social Network (EBSN)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038A-4B46-4807-9E47-FF59B1BCC812}" type="slidenum">
              <a:rPr lang="en-US" smtClean="0"/>
              <a:t>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816077"/>
            <a:ext cx="7772400" cy="520372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platform for users to organize and attend events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716" y="1275411"/>
            <a:ext cx="7069393" cy="50659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0284" y="6410308"/>
            <a:ext cx="2880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Snapshot of Meetup</a:t>
            </a:r>
            <a:endParaRPr lang="en-US" sz="2000" dirty="0"/>
          </a:p>
        </p:txBody>
      </p:sp>
      <p:sp>
        <p:nvSpPr>
          <p:cNvPr id="7" name="Oval 6"/>
          <p:cNvSpPr/>
          <p:nvPr/>
        </p:nvSpPr>
        <p:spPr>
          <a:xfrm>
            <a:off x="1224809" y="2010124"/>
            <a:ext cx="1901848" cy="17982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7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7316"/>
            <a:ext cx="7772400" cy="481781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Experiments: </a:t>
            </a:r>
            <a:r>
              <a:rPr lang="en-US" sz="2800" dirty="0"/>
              <a:t>Real </a:t>
            </a:r>
            <a:r>
              <a:rPr lang="en-US" sz="2800" dirty="0" smtClean="0"/>
              <a:t>Data (Meetup, Singapore)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038A-4B46-4807-9E47-FF59B1BCC812}" type="slidenum">
              <a:rPr lang="en-US" smtClean="0"/>
              <a:t>20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" y="531811"/>
            <a:ext cx="4010210" cy="32929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170" y="552450"/>
            <a:ext cx="3998271" cy="32722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9552" y="3577043"/>
            <a:ext cx="3923072" cy="320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7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914400" y="157316"/>
                <a:ext cx="7772400" cy="481781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sz="2800" dirty="0" smtClean="0"/>
                  <a:t>Experiments: Scalability 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=500</m:t>
                    </m:r>
                  </m:oMath>
                </a14:m>
                <a:r>
                  <a:rPr lang="en-US" sz="2800" dirty="0" smtClean="0"/>
                  <a:t>)</a:t>
                </a:r>
                <a:endParaRPr lang="en-US" sz="28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14400" y="157316"/>
                <a:ext cx="7772400" cy="481781"/>
              </a:xfrm>
              <a:blipFill rotWithShape="0">
                <a:blip r:embed="rId2"/>
                <a:stretch>
                  <a:fillRect l="-1255" t="-17722" b="-21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038A-4B46-4807-9E47-FF59B1BCC812}" type="slidenum">
              <a:rPr lang="en-US" smtClean="0"/>
              <a:t>21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" y="501445"/>
            <a:ext cx="3806264" cy="30550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3445" y="488140"/>
            <a:ext cx="3824748" cy="30870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5720" y="3421625"/>
            <a:ext cx="4171997" cy="335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2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00433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914400" y="1091381"/>
                <a:ext cx="7772400" cy="4928419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Formulate the social event planning problem (USEP), which is NP-hard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D</a:t>
                </a:r>
                <a:r>
                  <a:rPr lang="en-US" sz="2400" dirty="0" smtClean="0"/>
                  <a:t>esign a greedy-based heuristic and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/>
                  <a:t>-approximate solution with a series of optimization techniques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Extensive experiments on both real and synthetic datasets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914400" y="1091381"/>
                <a:ext cx="7772400" cy="4928419"/>
              </a:xfrm>
              <a:blipFill rotWithShape="0">
                <a:blip r:embed="rId2"/>
                <a:stretch>
                  <a:fillRect l="-549" t="-989" r="-1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038A-4B46-4807-9E47-FF59B1BCC81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9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038A-4B46-4807-9E47-FF59B1BCC812}" type="slidenum">
              <a:rPr lang="en-US" smtClean="0"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59276" y="2821858"/>
            <a:ext cx="3883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Thank you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0104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038A-4B46-4807-9E47-FF59B1BCC812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936" y="0"/>
            <a:ext cx="4712817" cy="67325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36" y="397416"/>
            <a:ext cx="2066925" cy="521017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1061" y="2323636"/>
            <a:ext cx="2037325" cy="3585309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56672" y="1936953"/>
            <a:ext cx="973394" cy="550607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574195" y="665648"/>
            <a:ext cx="3165797" cy="1417539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056672" y="909482"/>
            <a:ext cx="1101212" cy="644015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4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60" y="533400"/>
            <a:ext cx="4610100" cy="56769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038A-4B46-4807-9E47-FF59B1BCC812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15" y="2537466"/>
            <a:ext cx="277011" cy="4423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305" y="562284"/>
            <a:ext cx="306215" cy="4889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933" y="5335711"/>
            <a:ext cx="272306" cy="4348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75" y="4211906"/>
            <a:ext cx="245813" cy="3925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499" y="1508441"/>
            <a:ext cx="521329" cy="5213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418" y="4604414"/>
            <a:ext cx="578253" cy="578253"/>
          </a:xfrm>
          <a:prstGeom prst="rect">
            <a:avLst/>
          </a:prstGeom>
        </p:spPr>
      </p:pic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508" y="1568437"/>
            <a:ext cx="4091431" cy="9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036" y="2758628"/>
            <a:ext cx="4238645" cy="73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737" y="5078006"/>
            <a:ext cx="4153242" cy="68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678" y="1789467"/>
            <a:ext cx="259802" cy="4148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678" y="2951236"/>
            <a:ext cx="301835" cy="4819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130" y="5308627"/>
            <a:ext cx="282425" cy="45096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036" y="3855380"/>
            <a:ext cx="4182714" cy="86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603" y="4068748"/>
            <a:ext cx="271481" cy="43349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59" y="1028519"/>
            <a:ext cx="300557" cy="47992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805036" y="411234"/>
            <a:ext cx="3729191" cy="101583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879" y="679895"/>
            <a:ext cx="295870" cy="47243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13" y="1568437"/>
            <a:ext cx="579452" cy="57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7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550" dirty="0" smtClean="0"/>
              <a:t>Make </a:t>
            </a:r>
            <a:r>
              <a:rPr lang="en-US" sz="2550" dirty="0" smtClean="0"/>
              <a:t>proper social event-participant planning for users</a:t>
            </a:r>
          </a:p>
          <a:p>
            <a:r>
              <a:rPr lang="en-US" sz="2550" dirty="0" smtClean="0"/>
              <a:t>Events have limited capacity/quotas</a:t>
            </a:r>
            <a:endParaRPr lang="en-US" sz="2550" dirty="0"/>
          </a:p>
          <a:p>
            <a:r>
              <a:rPr lang="en-US" sz="2550" dirty="0" smtClean="0"/>
              <a:t>Two fundamental factors of planning should be considered</a:t>
            </a:r>
          </a:p>
          <a:p>
            <a:pPr lvl="1"/>
            <a:r>
              <a:rPr lang="en-US" sz="2400" dirty="0" smtClean="0"/>
              <a:t>Time conflicts</a:t>
            </a:r>
          </a:p>
          <a:p>
            <a:pPr lvl="1"/>
            <a:r>
              <a:rPr lang="en-US" sz="2400" dirty="0" smtClean="0"/>
              <a:t>Travel expenditure</a:t>
            </a:r>
            <a:endParaRPr lang="en-US" sz="2400" dirty="0" smtClean="0"/>
          </a:p>
          <a:p>
            <a:endParaRPr lang="en-US" sz="2550" dirty="0"/>
          </a:p>
          <a:p>
            <a:r>
              <a:rPr lang="en-US" sz="2550" dirty="0" smtClean="0"/>
              <a:t>Previous work</a:t>
            </a:r>
          </a:p>
          <a:p>
            <a:pPr lvl="1"/>
            <a:r>
              <a:rPr lang="en-US" sz="2200" dirty="0" smtClean="0"/>
              <a:t>Assume each user attends one event [KDD’14]</a:t>
            </a:r>
          </a:p>
          <a:p>
            <a:pPr lvl="1"/>
            <a:r>
              <a:rPr lang="en-US" sz="2200" dirty="0" smtClean="0"/>
              <a:t>Ignore location information and travel expenditure [ICDE’15]</a:t>
            </a:r>
          </a:p>
          <a:p>
            <a:pPr lvl="2"/>
            <a:endParaRPr lang="en-US" sz="2200" dirty="0"/>
          </a:p>
          <a:p>
            <a:pPr lvl="1"/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038A-4B46-4807-9E47-FF59B1BCC812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15064" y="6085183"/>
            <a:ext cx="6971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On Social Event Organization, KDD’14</a:t>
            </a:r>
          </a:p>
          <a:p>
            <a:r>
              <a:rPr lang="en-US" sz="1600" dirty="0" smtClean="0"/>
              <a:t>Conflict-Aware Event-Participant Arrangement, ICDE’15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9211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55637"/>
            <a:ext cx="7772400" cy="601561"/>
          </a:xfrm>
        </p:spPr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1. Problem Definition</a:t>
            </a:r>
          </a:p>
          <a:p>
            <a:endParaRPr lang="en-US" sz="2800" dirty="0"/>
          </a:p>
          <a:p>
            <a:r>
              <a:rPr lang="en-US" sz="2800" dirty="0"/>
              <a:t>2</a:t>
            </a:r>
            <a:r>
              <a:rPr lang="en-US" sz="2800" dirty="0" smtClean="0"/>
              <a:t>. Algorithms</a:t>
            </a:r>
          </a:p>
          <a:p>
            <a:endParaRPr lang="en-US" sz="2800" dirty="0"/>
          </a:p>
          <a:p>
            <a:r>
              <a:rPr lang="en-US" sz="2800" dirty="0"/>
              <a:t>3</a:t>
            </a:r>
            <a:r>
              <a:rPr lang="en-US" sz="2800" dirty="0" smtClean="0"/>
              <a:t>. Experiments</a:t>
            </a:r>
          </a:p>
          <a:p>
            <a:endParaRPr lang="en-US" sz="2800" dirty="0"/>
          </a:p>
          <a:p>
            <a:r>
              <a:rPr lang="en-US" sz="2800" dirty="0"/>
              <a:t>4</a:t>
            </a:r>
            <a:r>
              <a:rPr lang="en-US" sz="2800" dirty="0" smtClean="0"/>
              <a:t>. Conclusion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038A-4B46-4807-9E47-FF59B1BCC8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1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45805"/>
            <a:ext cx="7772400" cy="611393"/>
          </a:xfrm>
        </p:spPr>
        <p:txBody>
          <a:bodyPr/>
          <a:lstStyle/>
          <a:p>
            <a:r>
              <a:rPr lang="en-US" dirty="0" smtClean="0"/>
              <a:t>Problem Definition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914400" y="993058"/>
                <a:ext cx="7772400" cy="5594554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Utility-aware Social Event-participant Planning (USEP)</a:t>
                </a:r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Given</a:t>
                </a:r>
              </a:p>
              <a:p>
                <a:pPr lvl="1"/>
                <a:r>
                  <a:rPr lang="en-US" sz="2400" dirty="0" smtClean="0"/>
                  <a:t>A set of events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400" dirty="0" smtClean="0"/>
              </a:p>
              <a:p>
                <a:pPr lvl="2"/>
                <a:r>
                  <a:rPr lang="en-US" sz="2000" dirty="0" smtClean="0"/>
                  <a:t>Each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000" dirty="0" smtClean="0"/>
                  <a:t> with maximum attendee capacity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000" dirty="0" smtClean="0"/>
                  <a:t>, location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000" dirty="0" smtClean="0"/>
                  <a:t> and time interval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[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000" dirty="0" smtClean="0"/>
              </a:p>
              <a:p>
                <a:pPr lvl="1"/>
                <a:r>
                  <a:rPr lang="en-US" sz="2400" dirty="0" smtClean="0"/>
                  <a:t>A set of users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sz="2400" dirty="0" smtClean="0"/>
              </a:p>
              <a:p>
                <a:pPr lvl="2"/>
                <a:r>
                  <a:rPr lang="en-US" sz="2000" dirty="0" smtClean="0"/>
                  <a:t>Each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000" dirty="0" smtClean="0"/>
                  <a:t> with location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2000" dirty="0" smtClean="0"/>
                  <a:t> and travel budget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endParaRPr lang="en-US" sz="2000" b="0" dirty="0" smtClean="0"/>
              </a:p>
              <a:p>
                <a:pPr lvl="1"/>
                <a:r>
                  <a:rPr lang="en-US" sz="2300" dirty="0" smtClean="0"/>
                  <a:t>A utility value between each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300" b="0" dirty="0" smtClean="0"/>
                  <a:t> and each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sz="2300" b="0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sz="2000" b="0" dirty="0" smtClean="0"/>
              </a:p>
              <a:p>
                <a:pPr lvl="1"/>
                <a:r>
                  <a:rPr lang="en-US" sz="2300" b="0" dirty="0" smtClean="0"/>
                  <a:t>Travel cost</a:t>
                </a:r>
              </a:p>
              <a:p>
                <a:pPr lvl="2"/>
                <a:r>
                  <a:rPr lang="en-US" sz="2000" dirty="0" smtClean="0"/>
                  <a:t>Between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b="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b="0" dirty="0" smtClean="0"/>
                  <a:t>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𝑐𝑜𝑠𝑡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sz="2000" b="0" dirty="0" smtClean="0"/>
              </a:p>
              <a:p>
                <a:pPr lvl="2"/>
                <a:r>
                  <a:rPr lang="en-US" sz="2000" b="0" dirty="0" smtClean="0"/>
                  <a:t>Between each pair of events: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𝑐𝑜𝑠𝑡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914400" y="993058"/>
                <a:ext cx="7772400" cy="5594554"/>
              </a:xfrm>
              <a:blipFill rotWithShape="0">
                <a:blip r:embed="rId2"/>
                <a:stretch>
                  <a:fillRect l="-549" t="-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038A-4B46-4807-9E47-FF59B1BCC8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8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45805"/>
            <a:ext cx="7772400" cy="611393"/>
          </a:xfrm>
        </p:spPr>
        <p:txBody>
          <a:bodyPr/>
          <a:lstStyle/>
          <a:p>
            <a:r>
              <a:rPr lang="en-US" dirty="0" smtClean="0"/>
              <a:t>Problem Definition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914400" y="993058"/>
                <a:ext cx="7772400" cy="5594554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Utility-aware Social Event-participant Planning (USEP)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 smtClean="0"/>
                  <a:t>Find a planning of schedules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lvl="1"/>
                <a:r>
                  <a:rPr lang="en-US" sz="2250" dirty="0" smtClean="0"/>
                  <a:t>Maximize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5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25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5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25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25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25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25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25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25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sz="225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5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25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sz="225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sz="225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25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25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5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25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sz="2250" dirty="0" smtClean="0"/>
              </a:p>
              <a:p>
                <a:pPr lvl="1"/>
                <a:r>
                  <a:rPr lang="en-US" sz="2400" dirty="0" smtClean="0"/>
                  <a:t>Capacities of events are not exceeded</a:t>
                </a:r>
              </a:p>
              <a:p>
                <a:pPr lvl="1"/>
                <a:r>
                  <a:rPr lang="en-US" sz="2400" dirty="0" smtClean="0"/>
                  <a:t>No schedule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has time </a:t>
                </a:r>
                <a:r>
                  <a:rPr lang="en-US" sz="2400" dirty="0" smtClean="0"/>
                  <a:t>conflicts</a:t>
                </a:r>
              </a:p>
              <a:p>
                <a:pPr lvl="1"/>
                <a:r>
                  <a:rPr lang="en-US" sz="2400" dirty="0" smtClean="0"/>
                  <a:t>Travel budgets </a:t>
                </a:r>
                <a:r>
                  <a:rPr lang="en-US" sz="2400" dirty="0"/>
                  <a:t>of </a:t>
                </a:r>
                <a:r>
                  <a:rPr lang="en-US" sz="2400" dirty="0" smtClean="0"/>
                  <a:t>users are </a:t>
                </a:r>
                <a:r>
                  <a:rPr lang="en-US" sz="2400" dirty="0"/>
                  <a:t>not exceeded</a:t>
                </a:r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NP-hard (reduced from Knapsack)</a:t>
                </a:r>
              </a:p>
              <a:p>
                <a:pPr lvl="1"/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914400" y="993058"/>
                <a:ext cx="7772400" cy="5594554"/>
              </a:xfrm>
              <a:blipFill rotWithShape="0">
                <a:blip r:embed="rId2"/>
                <a:stretch>
                  <a:fillRect l="-549" t="-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038A-4B46-4807-9E47-FF59B1BCC8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2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914400" y="953729"/>
                <a:ext cx="7772400" cy="5026741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Basic idea</a:t>
                </a:r>
              </a:p>
              <a:p>
                <a:pPr lvl="1"/>
                <a:r>
                  <a:rPr lang="en-US" sz="2400" dirty="0" smtClean="0"/>
                  <a:t>Maintain a heap and greedily add the </a:t>
                </a:r>
                <a:r>
                  <a:rPr lang="en-US" sz="2400" dirty="0"/>
                  <a:t>unassigned pair with the largest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𝑟𝑎𝑡𝑖𝑜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value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𝑟𝑎𝑡𝑖𝑜</m:t>
                    </m:r>
                    <m:d>
                      <m:d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𝑖𝑛𝑐</m:t>
                        </m:r>
                        <m:r>
                          <m:rPr>
                            <m:lit/>
                          </m:rPr>
                          <a:rPr lang="en-US" sz="2100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𝑐𝑜𝑠𝑡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100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𝑖𝑛𝑐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𝑐𝑜𝑠𝑡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100" dirty="0" smtClean="0"/>
                  <a:t>: additional travel cost induced</a:t>
                </a:r>
                <a:endParaRPr lang="en-US" sz="21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914400" y="953729"/>
                <a:ext cx="7772400" cy="5026741"/>
              </a:xfrm>
              <a:blipFill rotWithShape="0">
                <a:blip r:embed="rId2"/>
                <a:stretch>
                  <a:fillRect l="-549" t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2201"/>
            <a:ext cx="7772400" cy="641077"/>
          </a:xfrm>
        </p:spPr>
        <p:txBody>
          <a:bodyPr/>
          <a:lstStyle/>
          <a:p>
            <a:r>
              <a:rPr lang="en-US" dirty="0" smtClean="0"/>
              <a:t>Algorithms: (1)</a:t>
            </a:r>
            <a:r>
              <a:rPr lang="en-US" dirty="0" err="1" smtClean="0"/>
              <a:t>RatioGreedy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038A-4B46-4807-9E47-FF59B1BCC812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6954865"/>
                  </p:ext>
                </p:extLst>
              </p:nvPr>
            </p:nvGraphicFramePr>
            <p:xfrm>
              <a:off x="3215197" y="3184422"/>
              <a:ext cx="5793606" cy="18288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827658"/>
                    <a:gridCol w="827658"/>
                    <a:gridCol w="827658"/>
                    <a:gridCol w="827658"/>
                    <a:gridCol w="827658"/>
                    <a:gridCol w="827658"/>
                    <a:gridCol w="827658"/>
                  </a:tblGrid>
                  <a:tr h="339541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(59)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(29)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(51)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(9)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(33)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Time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3954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0.6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0.3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0.6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1-4pm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3954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0.1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0.3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0.9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3-6pm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3954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0.6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0.9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1-2pm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3954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0.1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6-7pm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6954865"/>
                  </p:ext>
                </p:extLst>
              </p:nvPr>
            </p:nvGraphicFramePr>
            <p:xfrm>
              <a:off x="3215197" y="3184422"/>
              <a:ext cx="5793606" cy="18288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827658"/>
                    <a:gridCol w="827658"/>
                    <a:gridCol w="827658"/>
                    <a:gridCol w="827658"/>
                    <a:gridCol w="827658"/>
                    <a:gridCol w="827658"/>
                    <a:gridCol w="827658"/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735" t="-8333" r="-502206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0735" t="-8333" r="-402206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02963" t="-8333" r="-305185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00000" t="-8333" r="-202941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00000" t="-8333" r="-102941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Time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35" t="-108333" r="-602206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0.6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0.3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0.6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1-4pm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35" t="-204918" r="-602206" b="-2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0.1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0.3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0.9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3-6pm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35" t="-310000" r="-602206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0.6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0.9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1-2pm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35" t="-410000" r="-602206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0.1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6-7pm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304" y="3099620"/>
            <a:ext cx="2929827" cy="311068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030064" y="2585884"/>
            <a:ext cx="1489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Travel budget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05316" y="5152104"/>
            <a:ext cx="1489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Capacity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7855974" y="2918346"/>
            <a:ext cx="9833" cy="2851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3701845" y="4956032"/>
            <a:ext cx="4916" cy="2912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05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C059AE53-FC9A-42C0-BD6A-B20DB4302E58}" vid="{E6BC2C10-4EF6-4DE6-8C12-B39282BC06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2587</TotalTime>
  <Words>555</Words>
  <Application>Microsoft Office PowerPoint</Application>
  <PresentationFormat>On-screen Show (4:3)</PresentationFormat>
  <Paragraphs>339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Calibri</vt:lpstr>
      <vt:lpstr>Cambria Math</vt:lpstr>
      <vt:lpstr>Wingdings 2</vt:lpstr>
      <vt:lpstr>Theme1</vt:lpstr>
      <vt:lpstr>Utility-Aware Social Event-Participant Planning</vt:lpstr>
      <vt:lpstr>Introduction: Event-Based Social Network (EBSN)</vt:lpstr>
      <vt:lpstr>PowerPoint Presentation</vt:lpstr>
      <vt:lpstr>PowerPoint Presentation</vt:lpstr>
      <vt:lpstr>Motivation</vt:lpstr>
      <vt:lpstr>Outline</vt:lpstr>
      <vt:lpstr>Problem Definition</vt:lpstr>
      <vt:lpstr>Problem Definition</vt:lpstr>
      <vt:lpstr>Algorithms: (1)RatioGreedy</vt:lpstr>
      <vt:lpstr>Algorithms: (1)RatioGreedy</vt:lpstr>
      <vt:lpstr>Algorithms: (1)RatioGreedy</vt:lpstr>
      <vt:lpstr>Algorithms: (1)RatioGreedy</vt:lpstr>
      <vt:lpstr>Algorithms: (1)RatioGreedy</vt:lpstr>
      <vt:lpstr>Algorithms: (2)DeDP</vt:lpstr>
      <vt:lpstr>Algorithms: (2)DeDP</vt:lpstr>
      <vt:lpstr>Algorithms: (2)DeDP</vt:lpstr>
      <vt:lpstr>Experiments</vt:lpstr>
      <vt:lpstr>Experiments: Vary |U|</vt:lpstr>
      <vt:lpstr>Experiments: Vary travel budget</vt:lpstr>
      <vt:lpstr>Experiments: Real Data (Meetup, Singapore)</vt:lpstr>
      <vt:lpstr>Experiments: Scalability (|V|=500)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Conflict-Aware Event-Participant Arrangement</dc:title>
  <dc:creator>ocar</dc:creator>
  <cp:lastModifiedBy>ocar</cp:lastModifiedBy>
  <cp:revision>99</cp:revision>
  <dcterms:created xsi:type="dcterms:W3CDTF">2015-03-29T06:11:40Z</dcterms:created>
  <dcterms:modified xsi:type="dcterms:W3CDTF">2015-05-22T14:42:13Z</dcterms:modified>
</cp:coreProperties>
</file>